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67" r:id="rId6"/>
    <p:sldId id="268" r:id="rId7"/>
    <p:sldId id="278" r:id="rId8"/>
    <p:sldId id="269" r:id="rId9"/>
    <p:sldId id="275" r:id="rId10"/>
    <p:sldId id="270" r:id="rId11"/>
    <p:sldId id="276" r:id="rId12"/>
    <p:sldId id="271" r:id="rId13"/>
    <p:sldId id="277" r:id="rId14"/>
    <p:sldId id="272" r:id="rId15"/>
    <p:sldId id="273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2024. 10. 01.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2024. 10. 01.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r>
              <a:rPr lang="hu-HU" sz="3600" dirty="0">
                <a:solidFill>
                  <a:srgbClr val="FFFFFF"/>
                </a:solidFill>
              </a:rPr>
              <a:t/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A8CE4-68A5-4DA3-8402-C627A6DD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31F803-940A-4EF1-B4BB-D4B7CFD4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3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2AAA2-CA71-40D9-8C36-A666C63C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és 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7EBA5-A554-4CF5-BC5A-167120A3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5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4C2533-509E-4F90-9EF4-8D3B23F8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 h </a:t>
            </a:r>
            <a:r>
              <a:rPr lang="hu-HU" dirty="0" err="1"/>
              <a:t>vegigszenvedted</a:t>
            </a:r>
            <a:r>
              <a:rPr lang="hu-HU" dirty="0"/>
              <a:t> a </a:t>
            </a:r>
            <a:r>
              <a:rPr lang="hu-HU" dirty="0" err="1"/>
              <a:t>diakat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CFD36-34A0-4245-A057-7D0D4A61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810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/>
              <a:t>A </a:t>
            </a:r>
            <a:r>
              <a:rPr lang="hu-HU" dirty="0" err="1"/>
              <a:t>projektunk</a:t>
            </a:r>
            <a:r>
              <a:rPr lang="hu-HU" dirty="0"/>
              <a:t> </a:t>
            </a:r>
            <a:r>
              <a:rPr lang="hu-HU" dirty="0" smtClean="0"/>
              <a:t>célja, </a:t>
            </a:r>
            <a:r>
              <a:rPr lang="hu-HU" dirty="0"/>
              <a:t>hogy egy hálózatot hozzunk létre az </a:t>
            </a:r>
            <a:r>
              <a:rPr lang="hu-HU" dirty="0" smtClean="0"/>
              <a:t>iskolában, </a:t>
            </a:r>
            <a:r>
              <a:rPr lang="hu-HU" dirty="0"/>
              <a:t>amire diákok, tanárok és a </a:t>
            </a:r>
            <a:r>
              <a:rPr lang="hu-HU" dirty="0" smtClean="0"/>
              <a:t>vendégek </a:t>
            </a:r>
            <a:r>
              <a:rPr lang="hu-HU" dirty="0"/>
              <a:t>is </a:t>
            </a:r>
            <a:r>
              <a:rPr lang="hu-HU" dirty="0" smtClean="0"/>
              <a:t>fel tudnak csatlakozni külön hozzáférési </a:t>
            </a:r>
            <a:r>
              <a:rPr lang="hu-HU" dirty="0"/>
              <a:t>hitelesítővel</a:t>
            </a:r>
            <a:r>
              <a:rPr lang="hu-HU" dirty="0" smtClean="0"/>
              <a:t>.</a:t>
            </a:r>
          </a:p>
          <a:p>
            <a:r>
              <a:rPr lang="hu-HU" dirty="0"/>
              <a:t>Az iskola három épületből áll, ahol összesen 150 diák és 30 tanár használja a hálózatot. Az igények szerint minden tanteremben elérhető </a:t>
            </a:r>
            <a:r>
              <a:rPr lang="hu-HU" dirty="0" err="1"/>
              <a:t>Wi</a:t>
            </a:r>
            <a:r>
              <a:rPr lang="hu-HU" dirty="0"/>
              <a:t>-Fi kapcsolat szükséges, valamint több közös használatú eszközt (pl. nyomtató, okostábla) kell integrálni a hálózatba</a:t>
            </a:r>
            <a:r>
              <a:rPr lang="hu-HU" dirty="0" smtClean="0"/>
              <a:t>.</a:t>
            </a:r>
          </a:p>
          <a:p>
            <a:r>
              <a:rPr lang="hu-HU" dirty="0"/>
              <a:t>A diákok feladata egy iskolai hálózati infrastruktúra megtervezése, telepítése és </a:t>
            </a:r>
            <a:r>
              <a:rPr lang="hu-HU" dirty="0" smtClean="0"/>
              <a:t>menedzselése</a:t>
            </a:r>
          </a:p>
          <a:p>
            <a:r>
              <a:rPr lang="hu-HU" dirty="0"/>
              <a:t>dolgoznak, ahol a feladatuk az, hogy egy jól működő, biztonságos és könnyen kezelhető hálózatot hozzanak létre, amely több felhasználót és különféle eszközöket is kiszolgál.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53AF8-A3D5-44C7-9813-C17254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C5EFE-E908-4167-AD1F-FF4A1237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Minden terembe kell egy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, </a:t>
            </a:r>
            <a:r>
              <a:rPr lang="hu-HU" dirty="0"/>
              <a:t>hogy a megfelelő internet elérhetőséget </a:t>
            </a:r>
            <a:r>
              <a:rPr lang="hu-HU" dirty="0" smtClean="0"/>
              <a:t>biztosítsuk</a:t>
            </a:r>
            <a:endParaRPr lang="hu-HU" dirty="0"/>
          </a:p>
          <a:p>
            <a:r>
              <a:rPr lang="hu-HU" dirty="0"/>
              <a:t>3 hálózat </a:t>
            </a:r>
            <a:r>
              <a:rPr lang="hu-HU" dirty="0" smtClean="0"/>
              <a:t>kell, hogy </a:t>
            </a:r>
            <a:r>
              <a:rPr lang="hu-HU" dirty="0"/>
              <a:t>a diákok, tanárok és vendégek külön </a:t>
            </a:r>
            <a:r>
              <a:rPr lang="hu-HU" dirty="0" smtClean="0"/>
              <a:t>hálózathoz </a:t>
            </a:r>
            <a:r>
              <a:rPr lang="hu-HU" dirty="0"/>
              <a:t>tudjanak csatlakozni </a:t>
            </a:r>
          </a:p>
          <a:p>
            <a:r>
              <a:rPr lang="hu-HU" dirty="0"/>
              <a:t>7 </a:t>
            </a:r>
            <a:r>
              <a:rPr lang="hu-HU" dirty="0" smtClean="0"/>
              <a:t>terembe interaktív </a:t>
            </a:r>
            <a:r>
              <a:rPr lang="hu-HU" dirty="0"/>
              <a:t>tábla is </a:t>
            </a:r>
            <a:r>
              <a:rPr lang="hu-HU" dirty="0" smtClean="0"/>
              <a:t>kerül, </a:t>
            </a:r>
            <a:r>
              <a:rPr lang="hu-HU" dirty="0"/>
              <a:t>amin hatékonyabban tudnának tanulni a diákok.</a:t>
            </a:r>
          </a:p>
          <a:p>
            <a:r>
              <a:rPr lang="hu-HU" dirty="0"/>
              <a:t>A 2 tanári szobába kerül 2-2 nyomtató és 1 kerül az igazgatói </a:t>
            </a:r>
            <a:r>
              <a:rPr lang="hu-HU" dirty="0" smtClean="0"/>
              <a:t>szobába, </a:t>
            </a:r>
            <a:r>
              <a:rPr lang="hu-HU" dirty="0">
                <a:solidFill>
                  <a:srgbClr val="00B0F0"/>
                </a:solidFill>
              </a:rPr>
              <a:t>amik </a:t>
            </a:r>
            <a:r>
              <a:rPr lang="hu-HU" dirty="0" err="1" smtClean="0">
                <a:solidFill>
                  <a:srgbClr val="00B0F0"/>
                </a:solidFill>
              </a:rPr>
              <a:t>wifisek</a:t>
            </a:r>
            <a:r>
              <a:rPr lang="hu-HU" dirty="0" smtClean="0">
                <a:solidFill>
                  <a:srgbClr val="00B0F0"/>
                </a:solidFill>
              </a:rPr>
              <a:t>, </a:t>
            </a:r>
            <a:r>
              <a:rPr lang="hu-HU" dirty="0">
                <a:solidFill>
                  <a:srgbClr val="00B0F0"/>
                </a:solidFill>
              </a:rPr>
              <a:t>hogy </a:t>
            </a:r>
            <a:r>
              <a:rPr lang="hu-HU" dirty="0" smtClean="0">
                <a:solidFill>
                  <a:srgbClr val="00B0F0"/>
                </a:solidFill>
              </a:rPr>
              <a:t>könnyebb </a:t>
            </a:r>
            <a:r>
              <a:rPr lang="hu-HU" dirty="0">
                <a:solidFill>
                  <a:srgbClr val="00B0F0"/>
                </a:solidFill>
              </a:rPr>
              <a:t>legyen a nyomtatás</a:t>
            </a:r>
            <a:r>
              <a:rPr lang="hu-HU" dirty="0" smtClean="0">
                <a:solidFill>
                  <a:srgbClr val="00B0F0"/>
                </a:solidFill>
              </a:rPr>
              <a:t>.(azt ha elmegy a net hogy nyomtatsz???? Meg nem is </a:t>
            </a:r>
            <a:r>
              <a:rPr lang="hu-HU" dirty="0" err="1" smtClean="0">
                <a:solidFill>
                  <a:srgbClr val="00B0F0"/>
                </a:solidFill>
              </a:rPr>
              <a:t>wifis</a:t>
            </a:r>
            <a:r>
              <a:rPr lang="hu-HU" dirty="0" smtClean="0">
                <a:solidFill>
                  <a:srgbClr val="00B0F0"/>
                </a:solidFill>
              </a:rPr>
              <a:t> nyomtatót tettünk a költségvetésbe!!!)</a:t>
            </a:r>
            <a:endParaRPr lang="hu-HU" dirty="0">
              <a:solidFill>
                <a:srgbClr val="00B0F0"/>
              </a:solidFill>
            </a:endParaRPr>
          </a:p>
          <a:p>
            <a:r>
              <a:rPr lang="hu-HU" dirty="0" smtClean="0">
                <a:solidFill>
                  <a:srgbClr val="FF0000"/>
                </a:solidFill>
              </a:rPr>
              <a:t>A </a:t>
            </a:r>
            <a:r>
              <a:rPr lang="hu-HU" dirty="0" err="1" smtClean="0">
                <a:solidFill>
                  <a:srgbClr val="FF0000"/>
                </a:solidFill>
              </a:rPr>
              <a:t>tantermekközötti</a:t>
            </a:r>
            <a:r>
              <a:rPr lang="hu-HU" dirty="0" smtClean="0">
                <a:solidFill>
                  <a:srgbClr val="FF0000"/>
                </a:solidFill>
              </a:rPr>
              <a:t> </a:t>
            </a:r>
            <a:r>
              <a:rPr lang="hu-HU" dirty="0">
                <a:solidFill>
                  <a:srgbClr val="FF0000"/>
                </a:solidFill>
              </a:rPr>
              <a:t>kapcsolatot optikai kábel biztosítja, mivel nagy sávszélességre van szükség</a:t>
            </a:r>
            <a:r>
              <a:rPr lang="hu-HU" dirty="0" smtClean="0">
                <a:solidFill>
                  <a:srgbClr val="FF0000"/>
                </a:solidFill>
              </a:rPr>
              <a:t>.(amilyen kábelt használunk arra át kell </a:t>
            </a:r>
            <a:r>
              <a:rPr lang="hu-HU" dirty="0" err="1" smtClean="0">
                <a:solidFill>
                  <a:srgbClr val="FF0000"/>
                </a:solidFill>
              </a:rPr>
              <a:t>irni</a:t>
            </a:r>
            <a:r>
              <a:rPr lang="hu-HU" dirty="0" smtClean="0">
                <a:solidFill>
                  <a:srgbClr val="FF0000"/>
                </a:solidFill>
              </a:rPr>
              <a:t>)</a:t>
            </a:r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91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37491" y="374648"/>
            <a:ext cx="9601200" cy="1485900"/>
          </a:xfrm>
        </p:spPr>
        <p:txBody>
          <a:bodyPr/>
          <a:lstStyle/>
          <a:p>
            <a:r>
              <a:rPr lang="hu-HU" dirty="0" smtClean="0"/>
              <a:t>Hálózati topológia: FA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37491" y="1413164"/>
            <a:ext cx="9601200" cy="4334164"/>
          </a:xfrm>
        </p:spPr>
        <p:txBody>
          <a:bodyPr/>
          <a:lstStyle/>
          <a:p>
            <a:r>
              <a:rPr lang="hu-HU" dirty="0" smtClean="0"/>
              <a:t>Azért ezt a topológiát választottuk mert a szerverszoba és a tantermek ezt az elhelyezkedést indokolják</a:t>
            </a:r>
          </a:p>
          <a:p>
            <a:r>
              <a:rPr lang="hu-HU" dirty="0" smtClean="0"/>
              <a:t>A szerverszoba az épület központi részén </a:t>
            </a:r>
            <a:r>
              <a:rPr lang="hu-HU" dirty="0" err="1" smtClean="0"/>
              <a:t>helyeszkedik</a:t>
            </a:r>
            <a:r>
              <a:rPr lang="hu-HU" dirty="0" smtClean="0"/>
              <a:t> el, a </a:t>
            </a:r>
            <a:r>
              <a:rPr lang="hu-HU" dirty="0" err="1" smtClean="0"/>
              <a:t>tentermek</a:t>
            </a:r>
            <a:r>
              <a:rPr lang="hu-HU" dirty="0" smtClean="0"/>
              <a:t> innen nézve mindkét irányba közel azonos mennyiségben találhatóak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1" y="3009490"/>
            <a:ext cx="11014364" cy="37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D97E6F-8FC3-4BBD-88D6-CF6701F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BA341-54BD-4496-A49C-5E6EE07D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Eszközök: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 err="1"/>
              <a:t>Router</a:t>
            </a:r>
            <a:r>
              <a:rPr lang="hu-HU" dirty="0"/>
              <a:t>: A Cisco ISR 4331 </a:t>
            </a:r>
            <a:r>
              <a:rPr lang="hu-HU" dirty="0" err="1"/>
              <a:t>router</a:t>
            </a:r>
            <a:r>
              <a:rPr lang="hu-HU" dirty="0"/>
              <a:t> biztosítja az internetkapcsolatot és az alhálózatok közötti forgalomirányítást.</a:t>
            </a:r>
            <a:r>
              <a:rPr lang="hu-HU" dirty="0"/>
              <a:t/>
            </a:r>
            <a:br>
              <a:rPr lang="hu-HU" dirty="0"/>
            </a:br>
            <a:r>
              <a:rPr lang="hu-HU" dirty="0" err="1"/>
              <a:t>Switch</a:t>
            </a:r>
            <a:r>
              <a:rPr lang="hu-HU" dirty="0"/>
              <a:t>: A Cisco </a:t>
            </a:r>
            <a:r>
              <a:rPr lang="hu-HU" dirty="0" err="1"/>
              <a:t>Catalyst</a:t>
            </a:r>
            <a:r>
              <a:rPr lang="hu-HU" dirty="0"/>
              <a:t> </a:t>
            </a:r>
            <a:r>
              <a:rPr lang="hu-HU" dirty="0" err="1"/>
              <a:t>switch</a:t>
            </a:r>
            <a:r>
              <a:rPr lang="hu-HU" dirty="0"/>
              <a:t> a fő kapcsolódási pont az eszközök és az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pointok</a:t>
            </a:r>
            <a:r>
              <a:rPr lang="hu-HU" dirty="0"/>
              <a:t> között.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Access </a:t>
            </a:r>
            <a:r>
              <a:rPr lang="hu-HU" dirty="0" err="1"/>
              <a:t>Pointok</a:t>
            </a:r>
            <a:r>
              <a:rPr lang="hu-HU" dirty="0"/>
              <a:t>: A Cisco </a:t>
            </a:r>
            <a:r>
              <a:rPr lang="hu-HU" dirty="0" err="1"/>
              <a:t>Aironet</a:t>
            </a:r>
            <a:r>
              <a:rPr lang="hu-HU" dirty="0"/>
              <a:t> AP-k felelősek a vezeték nélküli lefedettségért minden épületben.</a:t>
            </a:r>
            <a:r>
              <a:rPr lang="hu-HU" dirty="0"/>
              <a:t/>
            </a:r>
            <a:br>
              <a:rPr lang="hu-HU" dirty="0"/>
            </a:br>
            <a:r>
              <a:rPr lang="hu-HU" dirty="0">
                <a:solidFill>
                  <a:srgbClr val="FF0000"/>
                </a:solidFill>
              </a:rPr>
              <a:t>Tűzfal: A </a:t>
            </a:r>
            <a:r>
              <a:rPr lang="hu-HU" dirty="0" err="1">
                <a:solidFill>
                  <a:srgbClr val="FF0000"/>
                </a:solidFill>
              </a:rPr>
              <a:t>router</a:t>
            </a:r>
            <a:r>
              <a:rPr lang="hu-HU" dirty="0">
                <a:solidFill>
                  <a:srgbClr val="FF0000"/>
                </a:solidFill>
              </a:rPr>
              <a:t> beépített tűzfal funkcióját használjuk, hogy biztosítsuk az iskolai hálózat védelmét külső támadásokkal szemben</a:t>
            </a:r>
            <a:r>
              <a:rPr lang="hu-HU" dirty="0" smtClean="0">
                <a:solidFill>
                  <a:srgbClr val="FF0000"/>
                </a:solidFill>
              </a:rPr>
              <a:t>.(ez lehet a biztosági </a:t>
            </a:r>
            <a:r>
              <a:rPr lang="hu-HU" dirty="0" err="1" smtClean="0">
                <a:solidFill>
                  <a:srgbClr val="FF0000"/>
                </a:solidFill>
              </a:rPr>
              <a:t>beallitáshoz</a:t>
            </a:r>
            <a:r>
              <a:rPr lang="hu-HU" dirty="0" smtClean="0">
                <a:solidFill>
                  <a:srgbClr val="FF0000"/>
                </a:solidFill>
              </a:rPr>
              <a:t> kéne?!)</a:t>
            </a:r>
          </a:p>
          <a:p>
            <a:r>
              <a:rPr lang="hu-HU" dirty="0" smtClean="0">
                <a:solidFill>
                  <a:srgbClr val="FF0000"/>
                </a:solidFill>
              </a:rPr>
              <a:t>Meg megfelelő </a:t>
            </a:r>
            <a:r>
              <a:rPr lang="hu-HU" dirty="0" err="1" smtClean="0">
                <a:solidFill>
                  <a:srgbClr val="FF0000"/>
                </a:solidFill>
              </a:rPr>
              <a:t>router</a:t>
            </a:r>
            <a:r>
              <a:rPr lang="hu-HU" dirty="0" smtClean="0">
                <a:solidFill>
                  <a:srgbClr val="FF0000"/>
                </a:solidFill>
              </a:rPr>
              <a:t> és </a:t>
            </a:r>
            <a:r>
              <a:rPr lang="hu-HU" dirty="0" err="1" smtClean="0">
                <a:solidFill>
                  <a:srgbClr val="FF0000"/>
                </a:solidFill>
              </a:rPr>
              <a:t>switch</a:t>
            </a:r>
            <a:r>
              <a:rPr lang="hu-HU" dirty="0" smtClean="0">
                <a:solidFill>
                  <a:srgbClr val="FF0000"/>
                </a:solidFill>
              </a:rPr>
              <a:t> neveket kell </a:t>
            </a:r>
            <a:r>
              <a:rPr lang="hu-HU" dirty="0" err="1" smtClean="0">
                <a:solidFill>
                  <a:srgbClr val="FF0000"/>
                </a:solidFill>
              </a:rPr>
              <a:t>beirni</a:t>
            </a:r>
            <a:r>
              <a:rPr lang="hu-HU" dirty="0" smtClean="0">
                <a:solidFill>
                  <a:srgbClr val="FF0000"/>
                </a:solidFill>
              </a:rPr>
              <a:t> </a:t>
            </a:r>
            <a:r>
              <a:rPr lang="hu-HU" dirty="0" err="1" smtClean="0">
                <a:solidFill>
                  <a:srgbClr val="FF0000"/>
                </a:solidFill>
              </a:rPr>
              <a:t>maiket</a:t>
            </a:r>
            <a:r>
              <a:rPr lang="hu-HU" dirty="0" smtClean="0">
                <a:solidFill>
                  <a:srgbClr val="FF0000"/>
                </a:solidFill>
              </a:rPr>
              <a:t> használtunk!!!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3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7EFED-534E-4719-8CC7-40DDD90F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906181-83C2-4889-B0AE-82C7A58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Szoftverek: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/>
              <a:t>DHCP szerver: Automatikus IP-címek kiosztása a diákok és tanárok számára.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DNS szerver: A belső hálózaton használt eszközök könnyebb azonosítása.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VPN: A tanárok számára távoli hozzáférés biztosítása az iskolai hálózathoz</a:t>
            </a:r>
            <a:r>
              <a:rPr lang="hu-HU" dirty="0" smtClean="0"/>
              <a:t>.</a:t>
            </a:r>
          </a:p>
          <a:p>
            <a:r>
              <a:rPr lang="hu-HU" dirty="0" smtClean="0">
                <a:solidFill>
                  <a:srgbClr val="FF0000"/>
                </a:solidFill>
              </a:rPr>
              <a:t>Itt is </a:t>
            </a:r>
            <a:r>
              <a:rPr lang="hu-HU" dirty="0" err="1" smtClean="0">
                <a:solidFill>
                  <a:srgbClr val="FF0000"/>
                </a:solidFill>
              </a:rPr>
              <a:t>átirni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27E655-2888-42AB-BDAA-5DDD2666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99F9B-6AD0-47CE-A2B4-67AEB997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tűzfalon beállítottunk szűrőszabályokat, amelyek megakadályozzák a diákok hozzáférését a tanári </a:t>
            </a:r>
            <a:r>
              <a:rPr lang="hu-HU" dirty="0" smtClean="0"/>
              <a:t>és</a:t>
            </a:r>
            <a:r>
              <a:rPr lang="hu-HU" dirty="0" smtClean="0">
                <a:solidFill>
                  <a:srgbClr val="FF0000"/>
                </a:solidFill>
              </a:rPr>
              <a:t>(vendég hálózathoz)</a:t>
            </a:r>
            <a:r>
              <a:rPr lang="hu-HU" dirty="0" smtClean="0"/>
              <a:t> </a:t>
            </a:r>
            <a:r>
              <a:rPr lang="hu-HU" strike="sngStrike" dirty="0"/>
              <a:t>adminisztrációs </a:t>
            </a:r>
            <a:r>
              <a:rPr lang="hu-HU" strike="sngStrike" dirty="0" smtClean="0"/>
              <a:t>szerverekhez?</a:t>
            </a:r>
            <a:r>
              <a:rPr lang="hu-HU" dirty="0" smtClean="0"/>
              <a:t>.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WPA2-Enterprise titkosítást használunk a </a:t>
            </a:r>
            <a:r>
              <a:rPr lang="hu-HU" dirty="0" err="1"/>
              <a:t>Wi</a:t>
            </a:r>
            <a:r>
              <a:rPr lang="hu-HU" dirty="0"/>
              <a:t>-Fi hálózaton, amelyhez a tanárok saját felhasználói hitelesítést kapnak</a:t>
            </a:r>
            <a:r>
              <a:rPr lang="hu-HU" dirty="0" smtClean="0"/>
              <a:t>.</a:t>
            </a:r>
          </a:p>
          <a:p>
            <a:endParaRPr lang="hu-HU" dirty="0"/>
          </a:p>
          <a:p>
            <a:r>
              <a:rPr lang="hu-HU" dirty="0" smtClean="0">
                <a:solidFill>
                  <a:srgbClr val="FF0000"/>
                </a:solidFill>
              </a:rPr>
              <a:t>Ha ezek maradnak akkor </a:t>
            </a:r>
            <a:r>
              <a:rPr lang="hu-HU" dirty="0" err="1" smtClean="0">
                <a:solidFill>
                  <a:srgbClr val="FF0000"/>
                </a:solidFill>
              </a:rPr>
              <a:t>ciscoba</a:t>
            </a:r>
            <a:r>
              <a:rPr lang="hu-HU" dirty="0" smtClean="0">
                <a:solidFill>
                  <a:srgbClr val="FF0000"/>
                </a:solidFill>
              </a:rPr>
              <a:t> is be kéne álltani</a:t>
            </a:r>
            <a:r>
              <a:rPr lang="hu-HU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207C02-88CD-4F04-85C4-45618187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Biztonsági beállítások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A9E21A-82CB-42CB-AD37-B7CC676F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342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C4A2-2991-4B7B-8671-8D1AA011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248F60-EACD-4495-996D-ECEB72BA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Router</a:t>
            </a:r>
            <a:r>
              <a:rPr lang="hu-HU" dirty="0"/>
              <a:t> és </a:t>
            </a:r>
            <a:r>
              <a:rPr lang="hu-HU" dirty="0" err="1"/>
              <a:t>switch</a:t>
            </a:r>
            <a:r>
              <a:rPr lang="hu-HU" dirty="0"/>
              <a:t> konfigurálása: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/>
              <a:t>A </a:t>
            </a:r>
            <a:r>
              <a:rPr lang="hu-HU" dirty="0" err="1"/>
              <a:t>routert</a:t>
            </a:r>
            <a:r>
              <a:rPr lang="hu-HU" dirty="0"/>
              <a:t> úgy konfiguráltuk, hogy külön alhálózatokat kezeljen a diákok, tanárok és vendégek számára.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A VLAN-ok létrehozása a </a:t>
            </a:r>
            <a:r>
              <a:rPr lang="hu-HU" dirty="0" err="1"/>
              <a:t>switchen</a:t>
            </a:r>
            <a:r>
              <a:rPr lang="hu-HU" dirty="0"/>
              <a:t> biztosítja, hogy a különböző hálózatok ne férjenek hozzá egymás forgalmához.</a:t>
            </a:r>
            <a:r>
              <a:rPr lang="hu-HU" dirty="0"/>
              <a:t/>
            </a:r>
            <a:br>
              <a:rPr lang="hu-HU" dirty="0"/>
            </a:br>
            <a:r>
              <a:rPr lang="hu-HU" dirty="0" err="1"/>
              <a:t>Wi</a:t>
            </a:r>
            <a:r>
              <a:rPr lang="hu-HU" dirty="0"/>
              <a:t>-Fi hálózat beállítása: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/>
              <a:t>A Cisco </a:t>
            </a:r>
            <a:r>
              <a:rPr lang="hu-HU" dirty="0" err="1"/>
              <a:t>Aironet</a:t>
            </a:r>
            <a:r>
              <a:rPr lang="hu-HU" dirty="0"/>
              <a:t>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pointok</a:t>
            </a:r>
            <a:r>
              <a:rPr lang="hu-HU" dirty="0"/>
              <a:t> mindhárom épületben megfelelő lefedettséget biztosítanak.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Külön SSID van a diákoknak és a tanároknak, valamint egy külön vendég </a:t>
            </a:r>
            <a:r>
              <a:rPr lang="hu-HU" dirty="0" err="1"/>
              <a:t>Wi</a:t>
            </a:r>
            <a:r>
              <a:rPr lang="hu-HU" dirty="0"/>
              <a:t>-Fi hálózat.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519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562</Words>
  <Application>Microsoft Office PowerPoint</Application>
  <PresentationFormat>Szélesvásznú</PresentationFormat>
  <Paragraphs>33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Calibri</vt:lpstr>
      <vt:lpstr>Franklin Gothic Book</vt:lpstr>
      <vt:lpstr>Wingdings</vt:lpstr>
      <vt:lpstr>Körülvágás</vt:lpstr>
      <vt:lpstr>Hálózati infrastruktúra tervezése és kivitelezése egy iskolai környezetben </vt:lpstr>
      <vt:lpstr>A projekt célja</vt:lpstr>
      <vt:lpstr>Hálózati terv és topológia</vt:lpstr>
      <vt:lpstr>Hálózati topológia: FA</vt:lpstr>
      <vt:lpstr>Eszközök és szoftverek</vt:lpstr>
      <vt:lpstr>Eszközök és szoftverek</vt:lpstr>
      <vt:lpstr>Biztonsági beállítások</vt:lpstr>
      <vt:lpstr>Biztonsági beállítások</vt:lpstr>
      <vt:lpstr>Telepítés és konfigurálás</vt:lpstr>
      <vt:lpstr>Telepítés és konfiguráció</vt:lpstr>
      <vt:lpstr>Összegzés és konklúzió</vt:lpstr>
      <vt:lpstr>Kösz h vegigszenvedted a diakat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2024-10-01T18:27:14Z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